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6" r:id="rId1"/>
  </p:sldMasterIdLst>
  <p:notesMasterIdLst>
    <p:notesMasterId r:id="rId31"/>
  </p:notesMasterIdLst>
  <p:sldIdLst>
    <p:sldId id="256" r:id="rId2"/>
    <p:sldId id="257" r:id="rId3"/>
    <p:sldId id="293" r:id="rId4"/>
    <p:sldId id="294" r:id="rId5"/>
    <p:sldId id="295" r:id="rId6"/>
    <p:sldId id="297" r:id="rId7"/>
    <p:sldId id="299" r:id="rId8"/>
    <p:sldId id="300" r:id="rId9"/>
    <p:sldId id="301" r:id="rId10"/>
    <p:sldId id="258" r:id="rId11"/>
    <p:sldId id="291" r:id="rId12"/>
    <p:sldId id="273" r:id="rId13"/>
    <p:sldId id="278" r:id="rId14"/>
    <p:sldId id="280" r:id="rId15"/>
    <p:sldId id="281" r:id="rId16"/>
    <p:sldId id="298" r:id="rId17"/>
    <p:sldId id="274" r:id="rId18"/>
    <p:sldId id="292" r:id="rId19"/>
    <p:sldId id="282" r:id="rId20"/>
    <p:sldId id="283" r:id="rId21"/>
    <p:sldId id="284" r:id="rId22"/>
    <p:sldId id="275" r:id="rId23"/>
    <p:sldId id="285" r:id="rId24"/>
    <p:sldId id="286" r:id="rId25"/>
    <p:sldId id="287" r:id="rId26"/>
    <p:sldId id="276" r:id="rId27"/>
    <p:sldId id="259" r:id="rId28"/>
    <p:sldId id="277" r:id="rId29"/>
    <p:sldId id="288" r:id="rId30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152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3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4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5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6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7" name="Text Box 6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0591184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27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5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5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3" name="Rectangle 3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47" name="Rectangle 3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1" name="Rectangle 3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795" name="Rectangle 3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795" name="Rectangle 3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19" name="Rectangle 3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19" name="Rectangle 3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43" name="Rectangle 3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1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67" name="Rectangle 3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891" name="Rectangle 3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15" name="Rectangle 3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39" name="Rectangle 3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63" name="Rectangle 3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87" name="Rectangle 3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11" name="Rectangle 3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035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59" name="Rectangle 3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083" name="Rectangle 3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1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1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5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5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1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1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1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1CA1A-B55F-4397-A18C-B10481746ED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AD460-671A-42EA-83EC-88FC74EC38A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31C42A-D3AE-48D3-98A2-9C2F96C7E4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41E9D-5DBC-4944-BED6-2D4C2A9E22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6942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C1DDA-6D25-4BD9-87E2-35B411D0C1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722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9A4128-CBA8-4C60-BA62-41D5BCAAB0C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C742342B-EF50-43C1-8B58-9AA1C825481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4DC7A3-1C65-48F7-9732-D0EA463158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686C4-4E30-4547-A59B-2795CACA7D2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1A74AC-0A58-4B0A-896E-D080CAF55D8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16DF24-79F1-4E51-86B2-6D10662E770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82539-D81C-430A-A2E0-76B8CB94F57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609A34-4E6F-4CD6-923C-F2E2330149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CCB59853-2063-424C-B71B-A1C9A631D78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648629"/>
            <a:ext cx="7772400" cy="2433616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dirty="0" smtClean="0"/>
              <a:t>Balance</a:t>
            </a:r>
            <a:br>
              <a:rPr lang="en-GB" altLang="en-US" dirty="0" smtClean="0"/>
            </a:br>
            <a:r>
              <a:rPr lang="en-GB" altLang="en-US" sz="3600" dirty="0" smtClean="0"/>
              <a:t/>
            </a:r>
            <a:br>
              <a:rPr lang="en-GB" altLang="en-US" sz="3600" dirty="0" smtClean="0"/>
            </a:br>
            <a:r>
              <a:rPr lang="en-GB" altLang="en-US" sz="3600" dirty="0" smtClean="0"/>
              <a:t/>
            </a:r>
            <a:br>
              <a:rPr lang="en-GB" altLang="en-US" sz="3600" dirty="0" smtClean="0"/>
            </a:br>
            <a:r>
              <a:rPr lang="en-GB" altLang="en-US" sz="3600" dirty="0" smtClean="0"/>
              <a:t>Week 6</a:t>
            </a:r>
            <a:endParaRPr lang="en-GB" altLang="en-US" sz="2400" dirty="0" smtClean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263967"/>
            <a:ext cx="8382000" cy="63094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0" dirty="0"/>
              <a:t>Approaches to Game </a:t>
            </a:r>
            <a:r>
              <a:rPr lang="en-US" b="0" dirty="0" smtClean="0"/>
              <a:t>Balance</a:t>
            </a:r>
            <a:endParaRPr lang="en-GB" altLang="en-US" dirty="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557338"/>
            <a:ext cx="8229600" cy="432118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37160" indent="0">
              <a:buNone/>
            </a:pPr>
            <a:r>
              <a:rPr lang="en-US" sz="3600" dirty="0"/>
              <a:t>• Ensure that a few random elements don’t </a:t>
            </a:r>
            <a:r>
              <a:rPr lang="en-US" sz="3600" dirty="0" smtClean="0"/>
              <a:t>determine outcome</a:t>
            </a:r>
            <a:endParaRPr lang="en-US" sz="3600" dirty="0"/>
          </a:p>
          <a:p>
            <a:pPr marL="13716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- </a:t>
            </a:r>
            <a:r>
              <a:rPr lang="en-US" sz="3600" dirty="0"/>
              <a:t>Skill matters</a:t>
            </a:r>
          </a:p>
          <a:p>
            <a:pPr marL="137160" indent="0">
              <a:buNone/>
            </a:pPr>
            <a:r>
              <a:rPr lang="en-US" sz="3600" dirty="0"/>
              <a:t>• Symmetry isn’t much fun</a:t>
            </a:r>
          </a:p>
          <a:p>
            <a:pPr marL="13716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- </a:t>
            </a:r>
            <a:r>
              <a:rPr lang="en-US" sz="3600" dirty="0"/>
              <a:t>All players have identical choices</a:t>
            </a:r>
          </a:p>
          <a:p>
            <a:pPr marL="13716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- </a:t>
            </a:r>
            <a:r>
              <a:rPr lang="en-US" sz="3600" dirty="0"/>
              <a:t>Features identical except for 2 parameters (power and cost</a:t>
            </a:r>
            <a:r>
              <a:rPr lang="en-US" sz="3600" dirty="0" smtClean="0"/>
              <a:t>)</a:t>
            </a:r>
            <a:endParaRPr lang="en-US" sz="3600" dirty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263967"/>
            <a:ext cx="8382000" cy="63094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0" dirty="0"/>
              <a:t>Approaches to Game </a:t>
            </a:r>
            <a:r>
              <a:rPr lang="en-US" b="0" dirty="0" smtClean="0"/>
              <a:t>Balance</a:t>
            </a:r>
            <a:endParaRPr lang="en-GB" altLang="en-US" dirty="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557338"/>
            <a:ext cx="8686800" cy="504753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37160" indent="0">
              <a:spcBef>
                <a:spcPts val="0"/>
              </a:spcBef>
              <a:buNone/>
            </a:pPr>
            <a:r>
              <a:rPr lang="en-US" sz="3600" dirty="0" smtClean="0"/>
              <a:t>• </a:t>
            </a:r>
            <a:r>
              <a:rPr lang="en-US" sz="3600" dirty="0"/>
              <a:t>Good gameplay involves a variety of interesting choices</a:t>
            </a:r>
          </a:p>
          <a:p>
            <a:pPr marL="137160" indent="0">
              <a:spcBef>
                <a:spcPts val="0"/>
              </a:spcBef>
              <a:buNone/>
            </a:pPr>
            <a:r>
              <a:rPr lang="en-US" dirty="0"/>
              <a:t>-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err="1"/>
              <a:t>Starcraft</a:t>
            </a:r>
            <a:r>
              <a:rPr lang="en-US" dirty="0"/>
              <a:t> players choose from three races</a:t>
            </a:r>
          </a:p>
          <a:p>
            <a:pPr marL="137160" indent="0">
              <a:spcBef>
                <a:spcPts val="0"/>
              </a:spcBef>
              <a:buNone/>
            </a:pPr>
            <a:r>
              <a:rPr lang="en-US" sz="3600" dirty="0" smtClean="0"/>
              <a:t>   </a:t>
            </a:r>
            <a:r>
              <a:rPr lang="en-US" sz="2400" dirty="0" smtClean="0"/>
              <a:t>- </a:t>
            </a:r>
            <a:r>
              <a:rPr lang="en-US" sz="2400" dirty="0"/>
              <a:t>Each race has 13 types of units, 18 buildings, special powers </a:t>
            </a:r>
            <a:r>
              <a:rPr lang="en-US" sz="2400" dirty="0" smtClean="0"/>
              <a:t>and weaknesses</a:t>
            </a:r>
            <a:endParaRPr lang="en-US" sz="2400" dirty="0"/>
          </a:p>
          <a:p>
            <a:pPr marL="137160" indent="0">
              <a:spcBef>
                <a:spcPts val="0"/>
              </a:spcBef>
              <a:buNone/>
            </a:pPr>
            <a:r>
              <a:rPr lang="en-US" sz="2400" dirty="0"/>
              <a:t> </a:t>
            </a:r>
            <a:r>
              <a:rPr lang="en-US" sz="2400" dirty="0" smtClean="0"/>
              <a:t>  - Huge </a:t>
            </a:r>
            <a:r>
              <a:rPr lang="en-US" sz="2400" dirty="0"/>
              <a:t>variety of strategies</a:t>
            </a:r>
          </a:p>
          <a:p>
            <a:pPr marL="137160" indent="0">
              <a:spcBef>
                <a:spcPts val="0"/>
              </a:spcBef>
              <a:buNone/>
            </a:pPr>
            <a:r>
              <a:rPr lang="en-US" sz="3600" dirty="0"/>
              <a:t>• Need to insure that no race or strategy is unbeatable</a:t>
            </a:r>
          </a:p>
          <a:p>
            <a:pPr marL="137160" indent="0">
              <a:spcBef>
                <a:spcPts val="0"/>
              </a:spcBef>
              <a:buNone/>
            </a:pPr>
            <a:r>
              <a:rPr lang="en-US" sz="2400" dirty="0" smtClean="0"/>
              <a:t> - Rock </a:t>
            </a:r>
            <a:r>
              <a:rPr lang="en-US" sz="2400" dirty="0"/>
              <a:t>- Paper - Scissors model</a:t>
            </a:r>
          </a:p>
          <a:p>
            <a:pPr marL="137160" indent="0">
              <a:spcBef>
                <a:spcPts val="0"/>
              </a:spcBef>
              <a:buNone/>
            </a:pPr>
            <a:r>
              <a:rPr lang="en-US" sz="2400" dirty="0" smtClean="0"/>
              <a:t> - Game </a:t>
            </a:r>
            <a:r>
              <a:rPr lang="en-US" sz="2400" dirty="0"/>
              <a:t>Theory</a:t>
            </a:r>
          </a:p>
          <a:p>
            <a:pPr marL="137160" indent="0">
              <a:spcBef>
                <a:spcPts val="0"/>
              </a:spcBef>
              <a:buNone/>
            </a:pPr>
            <a:r>
              <a:rPr lang="en-US" sz="2400" dirty="0" smtClean="0"/>
              <a:t> - Lots </a:t>
            </a:r>
            <a:r>
              <a:rPr lang="en-US" sz="2400" dirty="0"/>
              <a:t>of playtesting</a:t>
            </a:r>
            <a:endParaRPr lang="en-GB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32136701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0"/>
            <a:ext cx="8229600" cy="5492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sz="3600" dirty="0" smtClean="0"/>
              <a:t>Game </a:t>
            </a:r>
            <a:r>
              <a:rPr lang="en-GB" altLang="en-US" sz="3600" dirty="0" smtClean="0"/>
              <a:t>Theory</a:t>
            </a:r>
            <a:endParaRPr lang="en-GB" altLang="en-US" sz="36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1000" cy="509678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37160" indent="0">
              <a:buNone/>
            </a:pPr>
            <a:r>
              <a:rPr lang="en-US" sz="2400" dirty="0" smtClean="0"/>
              <a:t>What </a:t>
            </a:r>
            <a:r>
              <a:rPr lang="en-US" sz="2400" dirty="0"/>
              <a:t>is game theory?</a:t>
            </a:r>
          </a:p>
          <a:p>
            <a:pPr marL="137160" indent="0">
              <a:buNone/>
            </a:pPr>
            <a:r>
              <a:rPr lang="en-US" sz="2400" dirty="0"/>
              <a:t>• Field of economics/mathematics</a:t>
            </a:r>
          </a:p>
          <a:p>
            <a:pPr marL="137160" indent="0">
              <a:buNone/>
            </a:pPr>
            <a:r>
              <a:rPr lang="en-US" sz="2400" dirty="0"/>
              <a:t>• Also psychology (Theory of Social Situations)</a:t>
            </a:r>
          </a:p>
          <a:p>
            <a:pPr marL="137160" indent="0">
              <a:buNone/>
            </a:pPr>
            <a:r>
              <a:rPr lang="en-US" sz="2400" dirty="0"/>
              <a:t>• Mathematical theory of bargaining or action selection</a:t>
            </a:r>
          </a:p>
          <a:p>
            <a:pPr marL="137160" indent="0">
              <a:buNone/>
            </a:pPr>
            <a:r>
              <a:rPr lang="en-US" sz="2400" dirty="0"/>
              <a:t>• Cooperative and Non-cooperative</a:t>
            </a:r>
          </a:p>
          <a:p>
            <a:pPr marL="137160" indent="0">
              <a:buNone/>
            </a:pPr>
            <a:r>
              <a:rPr lang="en-US" sz="2400" dirty="0" smtClean="0"/>
              <a:t>Attempt </a:t>
            </a:r>
            <a:r>
              <a:rPr lang="en-US" sz="2400" dirty="0"/>
              <a:t>to find a set of strategies that will </a:t>
            </a:r>
            <a:r>
              <a:rPr lang="en-US" sz="2400" dirty="0" smtClean="0"/>
              <a:t>maximize my </a:t>
            </a:r>
            <a:r>
              <a:rPr lang="en-US" sz="2400" dirty="0"/>
              <a:t>payoff no matter what my opponent does</a:t>
            </a:r>
          </a:p>
          <a:p>
            <a:pPr marL="137160" indent="0">
              <a:buNone/>
            </a:pPr>
            <a:r>
              <a:rPr lang="en-US" sz="2400" dirty="0"/>
              <a:t>• Assumes rational players (you and the opponent)</a:t>
            </a:r>
          </a:p>
          <a:p>
            <a:pPr marL="137160" indent="0">
              <a:buNone/>
            </a:pPr>
            <a:r>
              <a:rPr lang="en-US" sz="2400" dirty="0"/>
              <a:t>• Assumes each player knows everything about the game</a:t>
            </a:r>
          </a:p>
          <a:p>
            <a:pPr marL="137160" indent="0">
              <a:buNone/>
            </a:pPr>
            <a:r>
              <a:rPr lang="en-US" sz="2400" dirty="0"/>
              <a:t>• Assumes the “payoff” is a complete measure of worth</a:t>
            </a:r>
          </a:p>
          <a:p>
            <a:pPr marL="137160" indent="0">
              <a:buNone/>
            </a:pPr>
            <a:r>
              <a:rPr lang="en-US" sz="2400" dirty="0"/>
              <a:t>• A strategy is a complete plan for playing the entire game</a:t>
            </a:r>
            <a:endParaRPr lang="en-GB" altLang="en-US" sz="2400" dirty="0" smtClean="0"/>
          </a:p>
        </p:txBody>
      </p:sp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382000" cy="5492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sz="3600" dirty="0" smtClean="0"/>
              <a:t>Prisoner’s Dilemma</a:t>
            </a:r>
            <a:endParaRPr lang="en-GB" altLang="en-US" sz="36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7338"/>
            <a:ext cx="8229600" cy="215443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334963" indent="-334963" defTabSz="449263" eaLnBrk="1" hangingPunct="1"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i="1" dirty="0" smtClean="0"/>
              <a:t>Two prisoners held in separate cells. Both are offered the same deal: turn in your partner for a decreased sentence (defect). If BOTH defect then both get an increased sentence. If neither does then they both get a standard sentence (years in prison).</a:t>
            </a:r>
            <a:endParaRPr lang="en-GB" altLang="en-US" i="1" dirty="0" smtClean="0"/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4419600" y="4114800"/>
            <a:ext cx="76200" cy="2514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828800" y="5372100"/>
            <a:ext cx="5943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2400" y="3740884"/>
            <a:ext cx="8232821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Confess (defect              </a:t>
            </a:r>
            <a:r>
              <a:rPr lang="en-US" sz="4000" dirty="0" smtClean="0"/>
              <a:t>B</a:t>
            </a:r>
            <a:r>
              <a:rPr lang="en-US" dirty="0" smtClean="0"/>
              <a:t>         Don’t Confess (cooperate)</a:t>
            </a:r>
          </a:p>
          <a:p>
            <a:endParaRPr lang="en-US" dirty="0"/>
          </a:p>
          <a:p>
            <a:r>
              <a:rPr lang="en-US" dirty="0" smtClean="0"/>
              <a:t>Confess	                    A=5  B=5                                A=10, B=0</a:t>
            </a:r>
          </a:p>
          <a:p>
            <a:endParaRPr lang="en-US" dirty="0"/>
          </a:p>
          <a:p>
            <a:r>
              <a:rPr lang="en-US" sz="4000" dirty="0" smtClean="0"/>
              <a:t>A</a:t>
            </a:r>
          </a:p>
          <a:p>
            <a:r>
              <a:rPr lang="en-US" dirty="0" smtClean="0"/>
              <a:t>                                   A=0, B=10</a:t>
            </a:r>
            <a:endParaRPr lang="en-US" dirty="0"/>
          </a:p>
          <a:p>
            <a:r>
              <a:rPr lang="en-US" dirty="0" smtClean="0"/>
              <a:t>                                                                                    A=1, B=1</a:t>
            </a:r>
          </a:p>
          <a:p>
            <a:r>
              <a:rPr lang="en-US" dirty="0" smtClean="0"/>
              <a:t>Don’t Confess</a:t>
            </a:r>
            <a:endParaRPr lang="en-US" dirty="0"/>
          </a:p>
          <a:p>
            <a:r>
              <a:rPr lang="en-US" dirty="0" smtClean="0"/>
              <a:t>       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382000" cy="5492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sz="3600" dirty="0" smtClean="0"/>
              <a:t>Prisoner’s Dilemma</a:t>
            </a:r>
            <a:endParaRPr lang="en-GB" altLang="en-US" sz="3600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81354" y="1363908"/>
            <a:ext cx="8710246" cy="499829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37160" indent="0">
              <a:buNone/>
            </a:pPr>
            <a:r>
              <a:rPr lang="en-US" dirty="0" smtClean="0"/>
              <a:t>What </a:t>
            </a:r>
            <a:r>
              <a:rPr lang="en-US" dirty="0"/>
              <a:t>strategy should A choose to minimize jail time?</a:t>
            </a:r>
          </a:p>
          <a:p>
            <a:pPr marL="137160" indent="0">
              <a:buNone/>
            </a:pPr>
            <a:r>
              <a:rPr lang="en-US" dirty="0"/>
              <a:t>• Confess = less jail time no matter what the other person </a:t>
            </a:r>
            <a:r>
              <a:rPr lang="en-US" dirty="0" smtClean="0"/>
              <a:t>does</a:t>
            </a:r>
          </a:p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         - Nash </a:t>
            </a:r>
            <a:r>
              <a:rPr lang="en-US" dirty="0"/>
              <a:t>Equilibrium</a:t>
            </a:r>
          </a:p>
          <a:p>
            <a:pPr marL="137160" indent="0">
              <a:buNone/>
            </a:pPr>
            <a:r>
              <a:rPr lang="en-US" dirty="0" smtClean="0"/>
              <a:t>• If </a:t>
            </a:r>
            <a:r>
              <a:rPr lang="en-US" dirty="0"/>
              <a:t>both players work together each gets only 1 year</a:t>
            </a:r>
          </a:p>
          <a:p>
            <a:pPr marL="137160" indent="0">
              <a:buNone/>
            </a:pPr>
            <a:r>
              <a:rPr lang="en-US" dirty="0"/>
              <a:t>• But can you trust the other player?</a:t>
            </a:r>
          </a:p>
          <a:p>
            <a:pPr marL="137160" indent="0">
              <a:buNone/>
            </a:pPr>
            <a:r>
              <a:rPr lang="en-US" dirty="0" smtClean="0"/>
              <a:t>Example </a:t>
            </a:r>
            <a:r>
              <a:rPr lang="en-US" dirty="0"/>
              <a:t>of Public Goods Problems</a:t>
            </a:r>
          </a:p>
          <a:p>
            <a:pPr marL="137160" indent="0">
              <a:buNone/>
            </a:pPr>
            <a:r>
              <a:rPr lang="en-US" dirty="0"/>
              <a:t>• Giving to charity</a:t>
            </a:r>
          </a:p>
          <a:p>
            <a:pPr marL="137160" indent="0">
              <a:buNone/>
            </a:pPr>
            <a:r>
              <a:rPr lang="en-US" dirty="0"/>
              <a:t>• Pricing between companies</a:t>
            </a:r>
          </a:p>
          <a:p>
            <a:pPr marL="137160" indent="0">
              <a:buNone/>
            </a:pPr>
            <a:r>
              <a:rPr lang="en-US" dirty="0"/>
              <a:t>• Social </a:t>
            </a:r>
            <a:r>
              <a:rPr lang="en-US" dirty="0" smtClean="0"/>
              <a:t>Security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2439"/>
            <a:ext cx="8382000" cy="55399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600" b="0" dirty="0"/>
              <a:t>Game Theory for Game Balance</a:t>
            </a:r>
            <a:endParaRPr lang="en-GB" altLang="en-US" sz="3600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9308" y="1219200"/>
            <a:ext cx="8991600" cy="523220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37160" indent="0">
              <a:buNone/>
            </a:pPr>
            <a:r>
              <a:rPr lang="en-US" dirty="0"/>
              <a:t>• Game theory insures that no “strategy” is dominant</a:t>
            </a:r>
          </a:p>
          <a:p>
            <a:pPr marL="137160" indent="0">
              <a:buNone/>
            </a:pPr>
            <a:r>
              <a:rPr lang="en-US" dirty="0"/>
              <a:t>• Payoff matrix</a:t>
            </a:r>
          </a:p>
          <a:p>
            <a:pPr marL="137160" indent="0">
              <a:buNone/>
            </a:pPr>
            <a:r>
              <a:rPr lang="en-US" dirty="0" smtClean="0"/>
              <a:t>                    Rock  Paper  Scissors</a:t>
            </a:r>
            <a:endParaRPr lang="en-US" dirty="0"/>
          </a:p>
          <a:p>
            <a:pPr marL="137160" indent="0">
              <a:buNone/>
            </a:pPr>
            <a:r>
              <a:rPr lang="en-US" dirty="0"/>
              <a:t>Rock </a:t>
            </a:r>
            <a:r>
              <a:rPr lang="en-US" dirty="0" smtClean="0"/>
              <a:t>              0         1          -1</a:t>
            </a:r>
          </a:p>
          <a:p>
            <a:pPr marL="137160" indent="0">
              <a:buNone/>
            </a:pPr>
            <a:r>
              <a:rPr lang="en-US" dirty="0" smtClean="0"/>
              <a:t>Paper            -1         0           1</a:t>
            </a:r>
          </a:p>
          <a:p>
            <a:pPr marL="137160" indent="0">
              <a:buNone/>
            </a:pPr>
            <a:r>
              <a:rPr lang="en-US" dirty="0" smtClean="0"/>
              <a:t>Scissors          1        -1          0</a:t>
            </a:r>
            <a:endParaRPr lang="en-US" dirty="0"/>
          </a:p>
          <a:p>
            <a:pPr marL="137160" indent="0">
              <a:buNone/>
            </a:pPr>
            <a:r>
              <a:rPr lang="en-US" sz="2400" b="1" dirty="0" smtClean="0"/>
              <a:t>Zero </a:t>
            </a:r>
            <a:r>
              <a:rPr lang="en-US" sz="2400" b="1" dirty="0"/>
              <a:t>Sum game</a:t>
            </a:r>
          </a:p>
          <a:p>
            <a:pPr marL="137160" indent="0">
              <a:buNone/>
            </a:pPr>
            <a:r>
              <a:rPr lang="en-US" sz="2400" dirty="0"/>
              <a:t>• One player’s loss is another player’s gain</a:t>
            </a:r>
          </a:p>
          <a:p>
            <a:pPr marL="137160" indent="0">
              <a:buNone/>
            </a:pPr>
            <a:r>
              <a:rPr lang="en-US" sz="2400" dirty="0" smtClean="0"/>
              <a:t>No </a:t>
            </a:r>
            <a:r>
              <a:rPr lang="en-US" sz="2400" dirty="0"/>
              <a:t>single best strategy (no dominant)</a:t>
            </a:r>
          </a:p>
          <a:p>
            <a:pPr marL="137160" indent="0">
              <a:buNone/>
            </a:pPr>
            <a:r>
              <a:rPr lang="en-US" sz="2400" dirty="0"/>
              <a:t>• Each column sums to zero</a:t>
            </a:r>
          </a:p>
          <a:p>
            <a:pPr marL="137160" indent="0">
              <a:buNone/>
            </a:pPr>
            <a:r>
              <a:rPr lang="en-US" sz="2400" dirty="0"/>
              <a:t>• Optimal strategy is a mixed strategy (choose randomly)</a:t>
            </a:r>
            <a:endParaRPr lang="en-GB" altLang="en-US" sz="2400" dirty="0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073" y="2133600"/>
            <a:ext cx="3062654" cy="245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2439"/>
            <a:ext cx="8382000" cy="55399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600" b="0" dirty="0"/>
              <a:t>Game Theory for Game Balance</a:t>
            </a:r>
            <a:endParaRPr lang="en-GB" altLang="en-US" sz="3600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9308" y="1219200"/>
            <a:ext cx="8991600" cy="441967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37160" indent="0">
              <a:buNone/>
            </a:pPr>
            <a:r>
              <a:rPr lang="en-US" dirty="0" smtClean="0"/>
              <a:t>No strategy always wins.</a:t>
            </a:r>
            <a:endParaRPr lang="en-US" dirty="0"/>
          </a:p>
          <a:p>
            <a:pPr marL="137160" indent="0">
              <a:buNone/>
            </a:pPr>
            <a:r>
              <a:rPr lang="en-US" dirty="0"/>
              <a:t>Play is </a:t>
            </a:r>
            <a:r>
              <a:rPr lang="en-US" b="1" dirty="0"/>
              <a:t>highly variable</a:t>
            </a:r>
          </a:p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 Monotonous </a:t>
            </a:r>
            <a:r>
              <a:rPr lang="en-US" dirty="0"/>
              <a:t>play is punished</a:t>
            </a:r>
          </a:p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 Must </a:t>
            </a:r>
            <a:r>
              <a:rPr lang="en-US" dirty="0"/>
              <a:t>master different styles</a:t>
            </a:r>
          </a:p>
          <a:p>
            <a:pPr marL="137160" indent="0">
              <a:buNone/>
            </a:pPr>
            <a:r>
              <a:rPr lang="en-US" dirty="0" smtClean="0"/>
              <a:t>Play </a:t>
            </a:r>
            <a:r>
              <a:rPr lang="en-US" dirty="0"/>
              <a:t>becomes </a:t>
            </a:r>
            <a:r>
              <a:rPr lang="en-US" b="1" dirty="0"/>
              <a:t>psychological</a:t>
            </a:r>
          </a:p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 What </a:t>
            </a:r>
            <a:r>
              <a:rPr lang="en-US" dirty="0"/>
              <a:t>is opponent thinking?</a:t>
            </a:r>
          </a:p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 True </a:t>
            </a:r>
            <a:r>
              <a:rPr lang="en-US" dirty="0"/>
              <a:t>even if opponent an </a:t>
            </a:r>
            <a:r>
              <a:rPr lang="en-US" dirty="0" smtClean="0"/>
              <a:t>AI</a:t>
            </a:r>
          </a:p>
          <a:p>
            <a:pPr marL="137160" indent="0">
              <a:buNone/>
            </a:pPr>
            <a:endParaRPr lang="en-US" altLang="en-US" sz="2400" dirty="0"/>
          </a:p>
          <a:p>
            <a:pPr marL="137160" indent="0">
              <a:buNone/>
            </a:pPr>
            <a:r>
              <a:rPr lang="en-US" altLang="en-US" sz="2400" dirty="0" smtClean="0"/>
              <a:t>Game feels random. Good?</a:t>
            </a:r>
            <a:endParaRPr lang="en-GB" altLang="en-US" sz="2400" dirty="0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073" y="2133600"/>
            <a:ext cx="3062654" cy="245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007132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0"/>
            <a:ext cx="8229600" cy="5492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600" b="0" dirty="0"/>
              <a:t>Game Theory for Game Balance</a:t>
            </a:r>
            <a:endParaRPr lang="en-GB" altLang="en-US" sz="3600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8991600" cy="456740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37160" indent="0">
              <a:buNone/>
            </a:pPr>
            <a:r>
              <a:rPr lang="en-US" dirty="0" smtClean="0"/>
              <a:t> </a:t>
            </a:r>
            <a:r>
              <a:rPr lang="en-US" dirty="0"/>
              <a:t>What if different moves have different costs?</a:t>
            </a:r>
          </a:p>
          <a:p>
            <a:pPr marL="137160" indent="0">
              <a:buNone/>
            </a:pPr>
            <a:r>
              <a:rPr lang="en-US" dirty="0"/>
              <a:t>• Each move bets money - winner takes all (Zero Sum)</a:t>
            </a:r>
          </a:p>
          <a:p>
            <a:pPr marL="137160" indent="0">
              <a:buNone/>
            </a:pPr>
            <a:r>
              <a:rPr lang="en-US" dirty="0" smtClean="0"/>
              <a:t>     - Rock</a:t>
            </a:r>
            <a:r>
              <a:rPr lang="en-US" dirty="0"/>
              <a:t>: $3, Paper: $2, Scissors: $</a:t>
            </a:r>
            <a:r>
              <a:rPr lang="en-US" dirty="0" smtClean="0"/>
              <a:t>1</a:t>
            </a:r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Rock  </a:t>
            </a:r>
            <a:r>
              <a:rPr lang="en-US" dirty="0"/>
              <a:t>Paper  Scissors</a:t>
            </a:r>
          </a:p>
          <a:p>
            <a:pPr marL="137160" indent="0">
              <a:buNone/>
            </a:pPr>
            <a:r>
              <a:rPr lang="en-US" dirty="0"/>
              <a:t>Rock               0         </a:t>
            </a:r>
            <a:r>
              <a:rPr lang="en-US" dirty="0" smtClean="0"/>
              <a:t>6          -2</a:t>
            </a:r>
            <a:endParaRPr lang="en-US" dirty="0"/>
          </a:p>
          <a:p>
            <a:pPr marL="137160" indent="0">
              <a:buNone/>
            </a:pPr>
            <a:r>
              <a:rPr lang="en-US" dirty="0"/>
              <a:t>Paper            </a:t>
            </a:r>
            <a:r>
              <a:rPr lang="en-US" dirty="0" smtClean="0"/>
              <a:t>-6         </a:t>
            </a:r>
            <a:r>
              <a:rPr lang="en-US" dirty="0"/>
              <a:t>0           </a:t>
            </a:r>
            <a:r>
              <a:rPr lang="en-US" dirty="0" smtClean="0"/>
              <a:t>4</a:t>
            </a:r>
            <a:endParaRPr lang="en-US" dirty="0"/>
          </a:p>
          <a:p>
            <a:pPr marL="137160" indent="0">
              <a:buNone/>
            </a:pPr>
            <a:r>
              <a:rPr lang="en-US" dirty="0"/>
              <a:t>Scissors          </a:t>
            </a:r>
            <a:r>
              <a:rPr lang="en-US" dirty="0" smtClean="0"/>
              <a:t>2        -4          </a:t>
            </a:r>
            <a:r>
              <a:rPr lang="en-US" dirty="0"/>
              <a:t>0</a:t>
            </a:r>
          </a:p>
          <a:p>
            <a:pPr marL="137160" indent="0">
              <a:buNone/>
            </a:pP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0"/>
            <a:ext cx="8229600" cy="5492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600" b="0" dirty="0"/>
              <a:t>Game Theory for Game Balance</a:t>
            </a:r>
            <a:endParaRPr lang="en-GB" altLang="en-US" sz="3600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8991600" cy="456740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37160" indent="0">
              <a:buNone/>
            </a:pPr>
            <a:r>
              <a:rPr lang="en-US" dirty="0" smtClean="0"/>
              <a:t> </a:t>
            </a:r>
            <a:r>
              <a:rPr lang="en-US" dirty="0"/>
              <a:t>What if different moves have different costs?</a:t>
            </a:r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r>
              <a:rPr lang="en-US" dirty="0" smtClean="0"/>
              <a:t>• </a:t>
            </a:r>
            <a:r>
              <a:rPr lang="en-US" dirty="0"/>
              <a:t>Player B plays paper and player A plays </a:t>
            </a:r>
            <a:r>
              <a:rPr lang="en-US" dirty="0" smtClean="0"/>
              <a:t>rock</a:t>
            </a:r>
          </a:p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    -  </a:t>
            </a:r>
            <a:r>
              <a:rPr lang="en-US" dirty="0"/>
              <a:t>Player B outcome: +$3</a:t>
            </a:r>
          </a:p>
          <a:p>
            <a:pPr marL="137160" indent="0">
              <a:buNone/>
            </a:pPr>
            <a:r>
              <a:rPr lang="en-US" dirty="0" smtClean="0"/>
              <a:t>     - Player </a:t>
            </a:r>
            <a:r>
              <a:rPr lang="en-US" dirty="0"/>
              <a:t>A outcome: -$</a:t>
            </a:r>
            <a:r>
              <a:rPr lang="en-US" dirty="0" smtClean="0"/>
              <a:t>3</a:t>
            </a:r>
          </a:p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    - Player </a:t>
            </a:r>
            <a:r>
              <a:rPr lang="en-US" dirty="0"/>
              <a:t>B ends up $6 ahead</a:t>
            </a:r>
          </a:p>
          <a:p>
            <a:pPr marL="137160" indent="0">
              <a:buNone/>
            </a:pPr>
            <a:r>
              <a:rPr lang="en-US" dirty="0" smtClean="0"/>
              <a:t> </a:t>
            </a:r>
            <a:r>
              <a:rPr lang="en-US" dirty="0"/>
              <a:t>Optimal strategy (Nash Equilibrium) is mixed</a:t>
            </a:r>
          </a:p>
          <a:p>
            <a:r>
              <a:rPr lang="en-US" dirty="0"/>
              <a:t>• paper and scissors more frequently chosen</a:t>
            </a:r>
          </a:p>
          <a:p>
            <a:r>
              <a:rPr lang="en-US" dirty="0"/>
              <a:t>• must still choose rock occasionally</a:t>
            </a:r>
            <a:endParaRPr lang="en-GB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176038081"/>
      </p:ext>
    </p:extLst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0"/>
            <a:ext cx="8229600" cy="5492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sz="3600" dirty="0" err="1" smtClean="0"/>
              <a:t>Starcraft</a:t>
            </a:r>
            <a:r>
              <a:rPr lang="en-GB" altLang="en-US" sz="3600" dirty="0" smtClean="0"/>
              <a:t> Balance</a:t>
            </a:r>
            <a:endParaRPr lang="en-GB" altLang="en-US" sz="3600" dirty="0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7116896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subTitle" idx="1"/>
          </p:nvPr>
        </p:nvSpPr>
        <p:spPr>
          <a:xfrm>
            <a:off x="228600" y="0"/>
            <a:ext cx="8686800" cy="679173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l"/>
            <a:r>
              <a:rPr lang="en-US" sz="3200" dirty="0"/>
              <a:t>Three kinds of game balance</a:t>
            </a:r>
            <a:r>
              <a:rPr lang="en-US" dirty="0"/>
              <a:t>:</a:t>
            </a:r>
          </a:p>
          <a:p>
            <a:pPr algn="l"/>
            <a:endParaRPr lang="en-US" sz="2400" dirty="0" smtClean="0"/>
          </a:p>
          <a:p>
            <a:pPr algn="l"/>
            <a:r>
              <a:rPr lang="en-US" sz="2400" dirty="0" smtClean="0"/>
              <a:t>Player/player</a:t>
            </a:r>
            <a:endParaRPr lang="en-US" sz="2400" dirty="0"/>
          </a:p>
          <a:p>
            <a:pPr algn="l"/>
            <a:r>
              <a:rPr lang="en-US" sz="2400" dirty="0"/>
              <a:t> </a:t>
            </a:r>
            <a:r>
              <a:rPr lang="en-US" sz="2400" dirty="0" smtClean="0"/>
              <a:t> -A </a:t>
            </a:r>
            <a:r>
              <a:rPr lang="en-US" sz="2400" dirty="0"/>
              <a:t>player’s performance is based on skill (and a little luck)</a:t>
            </a:r>
          </a:p>
          <a:p>
            <a:pPr algn="l"/>
            <a:r>
              <a:rPr lang="en-US" sz="2400" dirty="0"/>
              <a:t> </a:t>
            </a:r>
            <a:r>
              <a:rPr lang="en-US" sz="2400" dirty="0" smtClean="0"/>
              <a:t>- </a:t>
            </a:r>
            <a:r>
              <a:rPr lang="en-US" sz="2400" b="1" dirty="0"/>
              <a:t>Pacing</a:t>
            </a:r>
            <a:r>
              <a:rPr lang="en-US" sz="2400" dirty="0"/>
              <a:t>: players have “reasonable” chance of </a:t>
            </a:r>
            <a:r>
              <a:rPr lang="en-US" sz="2400" dirty="0" smtClean="0"/>
              <a:t>catch-up</a:t>
            </a:r>
          </a:p>
          <a:p>
            <a:pPr algn="l"/>
            <a:r>
              <a:rPr lang="en-US" sz="2400" dirty="0" smtClean="0"/>
              <a:t> - </a:t>
            </a:r>
            <a:r>
              <a:rPr lang="en-US" sz="2400" b="1" dirty="0"/>
              <a:t>Politics</a:t>
            </a:r>
            <a:r>
              <a:rPr lang="en-US" sz="2400" dirty="0"/>
              <a:t>: skill should be more important than </a:t>
            </a:r>
            <a:r>
              <a:rPr lang="en-US" sz="2400" dirty="0" smtClean="0"/>
              <a:t>alliances</a:t>
            </a:r>
          </a:p>
          <a:p>
            <a:pPr algn="l"/>
            <a:endParaRPr lang="en-US" sz="2400" dirty="0" smtClean="0"/>
          </a:p>
          <a:p>
            <a:pPr algn="l"/>
            <a:r>
              <a:rPr lang="en-US" sz="2400" dirty="0" smtClean="0"/>
              <a:t>• </a:t>
            </a:r>
            <a:r>
              <a:rPr lang="en-US" sz="2400" dirty="0"/>
              <a:t>Player/game</a:t>
            </a:r>
          </a:p>
          <a:p>
            <a:pPr algn="l"/>
            <a:r>
              <a:rPr lang="en-US" sz="2400" dirty="0"/>
              <a:t> </a:t>
            </a:r>
            <a:r>
              <a:rPr lang="en-US" sz="2400" dirty="0" smtClean="0"/>
              <a:t>- A </a:t>
            </a:r>
            <a:r>
              <a:rPr lang="en-US" sz="2400" dirty="0"/>
              <a:t>player shouldn’t find the game too hard or too easy to win</a:t>
            </a:r>
          </a:p>
          <a:p>
            <a:pPr algn="l"/>
            <a:r>
              <a:rPr lang="en-US" sz="2400" dirty="0"/>
              <a:t> </a:t>
            </a:r>
            <a:r>
              <a:rPr lang="en-US" sz="2400" dirty="0" smtClean="0"/>
              <a:t>- </a:t>
            </a:r>
            <a:r>
              <a:rPr lang="en-US" sz="2400" b="1" dirty="0"/>
              <a:t>Balanced resources</a:t>
            </a:r>
            <a:r>
              <a:rPr lang="en-US" sz="2400" dirty="0"/>
              <a:t>: actions are not too “expensive</a:t>
            </a:r>
            <a:r>
              <a:rPr lang="en-US" sz="2400" dirty="0" smtClean="0"/>
              <a:t>”</a:t>
            </a:r>
          </a:p>
          <a:p>
            <a:pPr algn="l"/>
            <a:r>
              <a:rPr lang="en-US" sz="2400" dirty="0" smtClean="0"/>
              <a:t> - </a:t>
            </a:r>
            <a:r>
              <a:rPr lang="en-US" sz="2400" b="1" dirty="0"/>
              <a:t>No dominant strategy</a:t>
            </a:r>
            <a:r>
              <a:rPr lang="en-US" sz="2400" dirty="0"/>
              <a:t>: requires multiple play </a:t>
            </a:r>
            <a:r>
              <a:rPr lang="en-US" sz="2400" dirty="0" smtClean="0"/>
              <a:t>styles</a:t>
            </a:r>
          </a:p>
          <a:p>
            <a:pPr algn="l"/>
            <a:endParaRPr lang="en-US" sz="2400" dirty="0" smtClean="0"/>
          </a:p>
          <a:p>
            <a:pPr algn="l"/>
            <a:r>
              <a:rPr lang="en-US" sz="2400" dirty="0" smtClean="0"/>
              <a:t>• </a:t>
            </a:r>
            <a:r>
              <a:rPr lang="en-US" sz="2400" dirty="0"/>
              <a:t>Cost/power</a:t>
            </a:r>
          </a:p>
          <a:p>
            <a:pPr algn="l"/>
            <a:r>
              <a:rPr lang="en-US" sz="2400" dirty="0"/>
              <a:t> </a:t>
            </a:r>
            <a:r>
              <a:rPr lang="en-US" sz="2400" dirty="0" smtClean="0"/>
              <a:t>- A </a:t>
            </a:r>
            <a:r>
              <a:rPr lang="en-US" sz="2400" dirty="0"/>
              <a:t>game feature’s cost must match its power</a:t>
            </a:r>
          </a:p>
          <a:p>
            <a:pPr algn="l"/>
            <a:r>
              <a:rPr lang="en-US" sz="2400" dirty="0" err="1" smtClean="0"/>
              <a:t>Broodwar</a:t>
            </a:r>
            <a:r>
              <a:rPr lang="en-US" sz="2400" dirty="0" smtClean="0"/>
              <a:t> </a:t>
            </a:r>
            <a:r>
              <a:rPr lang="en-US" sz="2400" dirty="0"/>
              <a:t>adjusted the cost/power balance of many units</a:t>
            </a:r>
            <a:endParaRPr lang="en-GB" altLang="en-US" sz="2400" i="1" dirty="0" smtClean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0"/>
            <a:ext cx="8229600" cy="5492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sz="3600" dirty="0" smtClean="0"/>
              <a:t>Fighting game balance</a:t>
            </a:r>
            <a:endParaRPr lang="en-GB" altLang="en-US" sz="3600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05800" cy="534300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37160" indent="0">
              <a:buNone/>
            </a:pPr>
            <a:r>
              <a:rPr lang="en-US" dirty="0" smtClean="0"/>
              <a:t>Soul </a:t>
            </a:r>
            <a:r>
              <a:rPr lang="en-US" dirty="0"/>
              <a:t>Caliber has 12 characters each with about 100</a:t>
            </a:r>
          </a:p>
          <a:p>
            <a:pPr marL="137160" indent="0">
              <a:buNone/>
            </a:pPr>
            <a:r>
              <a:rPr lang="en-US" dirty="0"/>
              <a:t>moves</a:t>
            </a:r>
          </a:p>
          <a:p>
            <a:pPr marL="137160" indent="0">
              <a:buNone/>
            </a:pPr>
            <a:r>
              <a:rPr lang="en-US" dirty="0" smtClean="0"/>
              <a:t>   • </a:t>
            </a:r>
            <a:r>
              <a:rPr lang="en-US" dirty="0"/>
              <a:t>How to be sure no character dominates another?</a:t>
            </a:r>
          </a:p>
          <a:p>
            <a:pPr marL="137160" indent="0">
              <a:buNone/>
            </a:pPr>
            <a:r>
              <a:rPr lang="en-US" dirty="0" smtClean="0"/>
              <a:t>Create </a:t>
            </a:r>
            <a:r>
              <a:rPr lang="en-US" dirty="0"/>
              <a:t>a bunch of huge game </a:t>
            </a:r>
            <a:r>
              <a:rPr lang="en-US" dirty="0" smtClean="0"/>
              <a:t>matrices</a:t>
            </a:r>
          </a:p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 • </a:t>
            </a:r>
            <a:r>
              <a:rPr lang="en-US" dirty="0"/>
              <a:t>One matrix for each pair of characters</a:t>
            </a:r>
          </a:p>
          <a:p>
            <a:pPr marL="137160" indent="0">
              <a:buNone/>
            </a:pPr>
            <a:r>
              <a:rPr lang="en-US" dirty="0" smtClean="0"/>
              <a:t>  • </a:t>
            </a:r>
            <a:r>
              <a:rPr lang="en-US" dirty="0"/>
              <a:t>Each move is a strategy</a:t>
            </a:r>
          </a:p>
          <a:p>
            <a:pPr marL="137160" indent="0">
              <a:buNone/>
            </a:pPr>
            <a:r>
              <a:rPr lang="en-US" dirty="0" smtClean="0"/>
              <a:t>  Make </a:t>
            </a:r>
            <a:r>
              <a:rPr lang="en-US" dirty="0"/>
              <a:t>sure the optimal strategy is mixed in each case</a:t>
            </a:r>
          </a:p>
          <a:p>
            <a:pPr marL="137160" indent="0">
              <a:buNone/>
            </a:pPr>
            <a:r>
              <a:rPr lang="en-US" dirty="0" smtClean="0"/>
              <a:t>• </a:t>
            </a:r>
            <a:r>
              <a:rPr lang="en-US" dirty="0"/>
              <a:t>Can’t win by repeating a single “unbeatable” move</a:t>
            </a:r>
            <a:endParaRPr lang="en-US" altLang="en-US" sz="2800" dirty="0" smtClean="0"/>
          </a:p>
        </p:txBody>
      </p:sp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40"/>
            <a:ext cx="8229600" cy="1107996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37160" indent="0"/>
            <a:r>
              <a:rPr lang="en-US" sz="3600" dirty="0"/>
              <a:t>Game Theory and Computer Games</a:t>
            </a:r>
            <a:endParaRPr lang="en-US" sz="3600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18844"/>
            <a:ext cx="8610600" cy="551535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37160" indent="0">
              <a:buNone/>
            </a:pPr>
            <a:r>
              <a:rPr lang="en-US" dirty="0" smtClean="0"/>
              <a:t>Classical </a:t>
            </a:r>
            <a:r>
              <a:rPr lang="en-US" dirty="0"/>
              <a:t>game theory has limited applications</a:t>
            </a:r>
          </a:p>
          <a:p>
            <a:pPr marL="137160" indent="0">
              <a:buNone/>
            </a:pPr>
            <a:r>
              <a:rPr lang="en-US" dirty="0" smtClean="0"/>
              <a:t>• </a:t>
            </a:r>
            <a:r>
              <a:rPr lang="en-US" dirty="0"/>
              <a:t>Far too many “strategies”</a:t>
            </a:r>
          </a:p>
          <a:p>
            <a:pPr marL="137160" indent="0">
              <a:buNone/>
            </a:pPr>
            <a:r>
              <a:rPr lang="en-US" dirty="0"/>
              <a:t>• Usually hidden information</a:t>
            </a:r>
          </a:p>
          <a:p>
            <a:pPr marL="137160" indent="0">
              <a:buNone/>
            </a:pPr>
            <a:r>
              <a:rPr lang="en-US" dirty="0"/>
              <a:t>• Can be used for game balance</a:t>
            </a:r>
          </a:p>
          <a:p>
            <a:pPr marL="137160" indent="0">
              <a:buNone/>
            </a:pPr>
            <a:r>
              <a:rPr lang="en-US" dirty="0" smtClean="0"/>
              <a:t>Combinatorial </a:t>
            </a:r>
            <a:r>
              <a:rPr lang="en-US" dirty="0"/>
              <a:t>game theory</a:t>
            </a:r>
          </a:p>
          <a:p>
            <a:pPr marL="137160" indent="0">
              <a:buNone/>
            </a:pPr>
            <a:r>
              <a:rPr lang="en-US" dirty="0"/>
              <a:t>• Assumes sequential moves</a:t>
            </a:r>
          </a:p>
          <a:p>
            <a:pPr marL="137160" indent="0">
              <a:buNone/>
            </a:pPr>
            <a:r>
              <a:rPr lang="en-US" dirty="0"/>
              <a:t>• Still requires no hidden information</a:t>
            </a:r>
          </a:p>
          <a:p>
            <a:pPr marL="137160" indent="0">
              <a:buNone/>
            </a:pPr>
            <a:r>
              <a:rPr lang="en-US" dirty="0"/>
              <a:t>• Applies to parlor games</a:t>
            </a:r>
          </a:p>
          <a:p>
            <a:pPr marL="137160" indent="0">
              <a:buNone/>
            </a:pPr>
            <a:r>
              <a:rPr lang="en-US" dirty="0"/>
              <a:t>• </a:t>
            </a:r>
            <a:r>
              <a:rPr lang="en-US" dirty="0" smtClean="0"/>
              <a:t>Chess, Checkers</a:t>
            </a:r>
            <a:r>
              <a:rPr lang="en-US" dirty="0"/>
              <a:t>,</a:t>
            </a:r>
            <a:r>
              <a:rPr lang="en-US" dirty="0" smtClean="0"/>
              <a:t> Go, Connect </a:t>
            </a:r>
            <a:r>
              <a:rPr lang="en-US" dirty="0"/>
              <a:t>4 (Solved)</a:t>
            </a:r>
          </a:p>
          <a:p>
            <a:pPr marL="137160" indent="0">
              <a:buNone/>
            </a:pPr>
            <a:r>
              <a:rPr lang="en-US" dirty="0"/>
              <a:t>• Interactive games have too many “moves” in any situation</a:t>
            </a:r>
            <a:endParaRPr lang="en-US" altLang="en-US" sz="2800" dirty="0" smtClean="0"/>
          </a:p>
        </p:txBody>
      </p:sp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0"/>
            <a:ext cx="8229600" cy="5492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sz="3600" dirty="0" smtClean="0"/>
              <a:t>Game Trees</a:t>
            </a:r>
            <a:endParaRPr lang="en-GB" altLang="en-US" sz="3600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05800" cy="456740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37160" indent="0">
              <a:buNone/>
            </a:pPr>
            <a:r>
              <a:rPr lang="en-US" dirty="0" smtClean="0"/>
              <a:t>Represent </a:t>
            </a:r>
            <a:r>
              <a:rPr lang="en-US" dirty="0"/>
              <a:t>a game as a tree</a:t>
            </a:r>
          </a:p>
          <a:p>
            <a:pPr marL="137160" indent="0">
              <a:buNone/>
            </a:pPr>
            <a:r>
              <a:rPr lang="en-US" dirty="0"/>
              <a:t>• Nodes are game states</a:t>
            </a:r>
          </a:p>
          <a:p>
            <a:pPr marL="137160" indent="0">
              <a:buNone/>
            </a:pPr>
            <a:r>
              <a:rPr lang="en-US" dirty="0"/>
              <a:t>• Branches are moves</a:t>
            </a:r>
          </a:p>
          <a:p>
            <a:pPr marL="137160" indent="0">
              <a:buNone/>
            </a:pPr>
            <a:r>
              <a:rPr lang="en-US" dirty="0"/>
              <a:t>• Leaves are wins/losses</a:t>
            </a:r>
          </a:p>
          <a:p>
            <a:pPr marL="137160" indent="0">
              <a:buNone/>
            </a:pPr>
            <a:r>
              <a:rPr lang="en-US" dirty="0" smtClean="0"/>
              <a:t>Choose </a:t>
            </a:r>
            <a:r>
              <a:rPr lang="en-US" dirty="0"/>
              <a:t>next move </a:t>
            </a:r>
            <a:r>
              <a:rPr lang="en-US" dirty="0" smtClean="0"/>
              <a:t>by searching </a:t>
            </a:r>
            <a:r>
              <a:rPr lang="en-US" dirty="0"/>
              <a:t>the tree</a:t>
            </a:r>
          </a:p>
          <a:p>
            <a:pPr marL="137160" indent="0">
              <a:buNone/>
            </a:pPr>
            <a:r>
              <a:rPr lang="en-US" dirty="0"/>
              <a:t>• Search n levels deep</a:t>
            </a:r>
          </a:p>
          <a:p>
            <a:pPr marL="137160" indent="0">
              <a:buNone/>
            </a:pPr>
            <a:r>
              <a:rPr lang="en-US" dirty="0" smtClean="0"/>
              <a:t>        • </a:t>
            </a:r>
            <a:r>
              <a:rPr lang="en-US" dirty="0"/>
              <a:t>n depends on time available</a:t>
            </a:r>
          </a:p>
          <a:p>
            <a:pPr marL="137160" indent="0">
              <a:buNone/>
            </a:pPr>
            <a:r>
              <a:rPr lang="en-US" dirty="0"/>
              <a:t>• Evaluate board positions</a:t>
            </a:r>
          </a:p>
          <a:p>
            <a:pPr marL="137160" indent="0">
              <a:buNone/>
            </a:pPr>
            <a:r>
              <a:rPr lang="en-US" dirty="0"/>
              <a:t>• Propagate evaluations up</a:t>
            </a:r>
            <a:endParaRPr lang="en-US" altLang="en-US" sz="2800" dirty="0" smtClean="0"/>
          </a:p>
        </p:txBody>
      </p:sp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0"/>
            <a:ext cx="8229600" cy="5492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sz="3600" dirty="0" smtClean="0"/>
              <a:t> </a:t>
            </a:r>
            <a:endParaRPr lang="en-GB" altLang="en-US" sz="3600" dirty="0" smtClean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9600"/>
            <a:ext cx="6248400" cy="6101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0"/>
            <a:ext cx="8229600" cy="5492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en-US" sz="3600" dirty="0" smtClean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563082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9139"/>
            <a:ext cx="8229600" cy="55399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600" b="0" dirty="0"/>
              <a:t>Making a “fun” racing game</a:t>
            </a:r>
            <a:endParaRPr lang="en-GB" altLang="en-US" sz="3600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05800" cy="251145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37160" indent="0">
              <a:buNone/>
            </a:pPr>
            <a:r>
              <a:rPr lang="en-US" sz="2400" dirty="0"/>
              <a:t>• As designers, we want to recreate racing, not </a:t>
            </a:r>
            <a:r>
              <a:rPr lang="en-US" sz="2400" dirty="0" smtClean="0"/>
              <a:t>just driving </a:t>
            </a:r>
            <a:r>
              <a:rPr lang="en-US" sz="2400" dirty="0"/>
              <a:t>around on a track</a:t>
            </a:r>
          </a:p>
          <a:p>
            <a:pPr marL="137160" indent="0">
              <a:buNone/>
            </a:pPr>
            <a:r>
              <a:rPr lang="en-US" sz="2400" dirty="0"/>
              <a:t>• Competition is a crucial part of that</a:t>
            </a:r>
          </a:p>
          <a:p>
            <a:pPr marL="137160" indent="0">
              <a:buNone/>
            </a:pPr>
            <a:r>
              <a:rPr lang="en-US" sz="2400" dirty="0"/>
              <a:t>• Need to increase likelihood of a close race</a:t>
            </a:r>
          </a:p>
          <a:p>
            <a:pPr marL="137160" indent="0">
              <a:buNone/>
            </a:pPr>
            <a:r>
              <a:rPr lang="en-US" sz="2400" dirty="0"/>
              <a:t>• So we could count on players getting good </a:t>
            </a:r>
            <a:r>
              <a:rPr lang="en-US" sz="2400" dirty="0" smtClean="0"/>
              <a:t>or, essentially</a:t>
            </a:r>
            <a:r>
              <a:rPr lang="en-US" sz="2400" dirty="0"/>
              <a:t>, we could cheat</a:t>
            </a:r>
            <a:endParaRPr lang="en-US" altLang="en-US" sz="2400" dirty="0" smtClean="0"/>
          </a:p>
        </p:txBody>
      </p:sp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0667"/>
            <a:ext cx="8229600" cy="63094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0" dirty="0"/>
              <a:t>How do we cheat well?</a:t>
            </a:r>
            <a:endParaRPr lang="en-GB" altLang="en-US" dirty="0" smtClean="0"/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457200" y="1524000"/>
            <a:ext cx="8625503" cy="350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dirty="0"/>
              <a:t>• We have to slow the front, speed the back</a:t>
            </a:r>
          </a:p>
          <a:p>
            <a:r>
              <a:rPr lang="en-US" sz="2800" dirty="0"/>
              <a:t>• Easiest way is just with speed</a:t>
            </a:r>
          </a:p>
          <a:p>
            <a:r>
              <a:rPr lang="en-US" sz="2400" dirty="0" smtClean="0"/>
              <a:t>     • </a:t>
            </a:r>
            <a:r>
              <a:rPr lang="en-US" sz="2400" dirty="0"/>
              <a:t>Cars in front slow down, in back, speed up</a:t>
            </a:r>
          </a:p>
          <a:p>
            <a:r>
              <a:rPr lang="en-US" sz="2800" dirty="0"/>
              <a:t>• This can be very obvious to players</a:t>
            </a:r>
          </a:p>
          <a:p>
            <a:r>
              <a:rPr lang="en-US" sz="2400" dirty="0" smtClean="0"/>
              <a:t>    • </a:t>
            </a:r>
            <a:r>
              <a:rPr lang="en-US" sz="2400" dirty="0"/>
              <a:t>Violate “fairness” and “consistency”</a:t>
            </a:r>
          </a:p>
          <a:p>
            <a:r>
              <a:rPr lang="en-US" sz="2800" dirty="0"/>
              <a:t>• And, worse, risks removing player feel of interaction</a:t>
            </a:r>
            <a:endParaRPr lang="en-US" altLang="en-US" dirty="0"/>
          </a:p>
          <a:p>
            <a:pPr defTabSz="914400" eaLnBrk="1" hangingPunct="1"/>
            <a:endParaRPr lang="en-US" altLang="en-US" dirty="0"/>
          </a:p>
          <a:p>
            <a:pPr defTabSz="914400" eaLnBrk="1" hangingPunct="1"/>
            <a:endParaRPr lang="en-US" altLang="en-US" dirty="0"/>
          </a:p>
          <a:p>
            <a:pPr defTabSz="914400" eaLnBrk="1" hangingPunct="1"/>
            <a:endParaRPr lang="en-US" altLang="en-US" dirty="0"/>
          </a:p>
        </p:txBody>
      </p:sp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1" y="411604"/>
            <a:ext cx="8445500" cy="63094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0" dirty="0"/>
              <a:t>Dynamic Difficulty Adjustment</a:t>
            </a:r>
            <a:endParaRPr lang="en-GB" altLang="en-US" dirty="0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557338"/>
            <a:ext cx="8432800" cy="293003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37160" indent="0">
              <a:buNone/>
            </a:pPr>
            <a:r>
              <a:rPr lang="en-US" dirty="0"/>
              <a:t>• This is a fairly well studied thing</a:t>
            </a:r>
          </a:p>
          <a:p>
            <a:pPr marL="137160" indent="0">
              <a:buNone/>
            </a:pPr>
            <a:r>
              <a:rPr lang="en-US" dirty="0"/>
              <a:t>• Game monitors player behavior</a:t>
            </a:r>
          </a:p>
          <a:p>
            <a:pPr marL="137160" indent="0">
              <a:buNone/>
            </a:pPr>
            <a:r>
              <a:rPr lang="en-US" dirty="0"/>
              <a:t>• As player struggles, game changes to try and help </a:t>
            </a:r>
            <a:r>
              <a:rPr lang="en-US" dirty="0" smtClean="0"/>
              <a:t>the player </a:t>
            </a:r>
            <a:r>
              <a:rPr lang="en-US" dirty="0"/>
              <a:t>through it</a:t>
            </a:r>
          </a:p>
          <a:p>
            <a:pPr marL="137160" indent="0">
              <a:buNone/>
            </a:pPr>
            <a:r>
              <a:rPr lang="en-US" dirty="0"/>
              <a:t>• If player does well, game becomes harder</a:t>
            </a:r>
          </a:p>
          <a:p>
            <a:pPr marL="137160" indent="0">
              <a:buNone/>
            </a:pPr>
            <a:r>
              <a:rPr lang="en-US" dirty="0"/>
              <a:t>• Examples?</a:t>
            </a:r>
            <a:endParaRPr lang="en-GB" alt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35113" y="411605"/>
            <a:ext cx="7138987" cy="63094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b="0" dirty="0"/>
              <a:t>Risks of DDA </a:t>
            </a:r>
            <a:r>
              <a:rPr lang="en-US" b="0" dirty="0" smtClean="0"/>
              <a:t>approaches</a:t>
            </a:r>
            <a:endParaRPr lang="en-GB" altLang="en-US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382000" cy="275767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37160" indent="0">
              <a:buNone/>
            </a:pPr>
            <a:r>
              <a:rPr lang="en-US" dirty="0"/>
              <a:t>It seems obvious adaptive models are better for </a:t>
            </a:r>
            <a:r>
              <a:rPr lang="en-US" dirty="0" smtClean="0"/>
              <a:t>tuning an </a:t>
            </a:r>
            <a:r>
              <a:rPr lang="en-US" dirty="0"/>
              <a:t>experience</a:t>
            </a:r>
          </a:p>
          <a:p>
            <a:pPr marL="137160" indent="0">
              <a:buNone/>
            </a:pPr>
            <a:r>
              <a:rPr lang="en-US" dirty="0"/>
              <a:t>• However, if a player realizes they are involved, </a:t>
            </a:r>
            <a:r>
              <a:rPr lang="en-US" dirty="0" smtClean="0"/>
              <a:t>they can </a:t>
            </a:r>
            <a:r>
              <a:rPr lang="en-US" dirty="0"/>
              <a:t>exploit them</a:t>
            </a:r>
          </a:p>
          <a:p>
            <a:pPr marL="137160" indent="0">
              <a:buNone/>
            </a:pPr>
            <a:r>
              <a:rPr lang="en-US" dirty="0"/>
              <a:t>• Slowing down until the end of the race, for instance</a:t>
            </a:r>
            <a:endParaRPr lang="en-GB" alt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35113" y="411604"/>
            <a:ext cx="7138987" cy="63094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dirty="0" smtClean="0"/>
              <a:t>Players use the Rules</a:t>
            </a:r>
            <a:endParaRPr lang="en-GB" altLang="en-US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382000" cy="525682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37160" indent="0">
              <a:buNone/>
            </a:pPr>
            <a:r>
              <a:rPr lang="en-US" dirty="0"/>
              <a:t>Players learn to win at the provided rule-system, not </a:t>
            </a:r>
            <a:r>
              <a:rPr lang="en-US" dirty="0" smtClean="0"/>
              <a:t>the ideas </a:t>
            </a:r>
            <a:r>
              <a:rPr lang="en-US" dirty="0"/>
              <a:t>in your head</a:t>
            </a:r>
          </a:p>
          <a:p>
            <a:pPr marL="137160" indent="0">
              <a:buNone/>
            </a:pPr>
            <a:r>
              <a:rPr lang="en-US" dirty="0" smtClean="0"/>
              <a:t>They </a:t>
            </a:r>
            <a:r>
              <a:rPr lang="en-US" dirty="0"/>
              <a:t>don’t learn the manual</a:t>
            </a:r>
          </a:p>
          <a:p>
            <a:pPr marL="137160" indent="0">
              <a:buNone/>
            </a:pPr>
            <a:r>
              <a:rPr lang="en-US" dirty="0" smtClean="0"/>
              <a:t>They </a:t>
            </a:r>
            <a:r>
              <a:rPr lang="en-US" dirty="0"/>
              <a:t>don’t play what you thought was cool</a:t>
            </a:r>
          </a:p>
          <a:p>
            <a:pPr marL="137160" indent="0">
              <a:buNone/>
            </a:pPr>
            <a:r>
              <a:rPr lang="en-US" dirty="0" smtClean="0"/>
              <a:t>    - If </a:t>
            </a:r>
            <a:r>
              <a:rPr lang="en-US" dirty="0"/>
              <a:t>the way to “win” is to fight, you can </a:t>
            </a:r>
            <a:r>
              <a:rPr lang="en-US" dirty="0" smtClean="0"/>
              <a:t>say “hide</a:t>
            </a:r>
            <a:r>
              <a:rPr lang="en-US" dirty="0"/>
              <a:t>” all </a:t>
            </a:r>
            <a:r>
              <a:rPr lang="en-US" dirty="0" smtClean="0"/>
              <a:t>you want</a:t>
            </a:r>
            <a:r>
              <a:rPr lang="en-US" dirty="0"/>
              <a:t>, but they will </a:t>
            </a:r>
            <a:r>
              <a:rPr lang="en-US" dirty="0" smtClean="0"/>
              <a:t>fight</a:t>
            </a:r>
          </a:p>
          <a:p>
            <a:pPr marL="137160" indent="0">
              <a:buNone/>
            </a:pPr>
            <a:r>
              <a:rPr lang="en-US" dirty="0" smtClean="0"/>
              <a:t>They </a:t>
            </a:r>
            <a:r>
              <a:rPr lang="en-US" dirty="0"/>
              <a:t>don’t only do “reasonable” things</a:t>
            </a:r>
          </a:p>
          <a:p>
            <a:pPr marL="137160" indent="0">
              <a:buNone/>
            </a:pPr>
            <a:r>
              <a:rPr lang="en-US" dirty="0" smtClean="0"/>
              <a:t>They </a:t>
            </a:r>
            <a:r>
              <a:rPr lang="en-US" dirty="0"/>
              <a:t>poke and prod the systems, and exploit </a:t>
            </a:r>
            <a:r>
              <a:rPr lang="en-US" dirty="0" smtClean="0"/>
              <a:t>any weaknesses </a:t>
            </a:r>
            <a:r>
              <a:rPr lang="en-US" dirty="0"/>
              <a:t>they can find</a:t>
            </a:r>
          </a:p>
          <a:p>
            <a:r>
              <a:rPr lang="en-US" dirty="0" smtClean="0"/>
              <a:t>- </a:t>
            </a:r>
            <a:r>
              <a:rPr lang="en-US" dirty="0"/>
              <a:t>If there are bugs in the rules, they will find and exploit </a:t>
            </a:r>
            <a:r>
              <a:rPr lang="en-US" dirty="0" smtClean="0"/>
              <a:t>them, if </a:t>
            </a:r>
            <a:r>
              <a:rPr lang="en-US" dirty="0"/>
              <a:t>they enjoy it less</a:t>
            </a:r>
            <a:endParaRPr lang="en-US" altLang="en-US" dirty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subTitle" idx="1"/>
          </p:nvPr>
        </p:nvSpPr>
        <p:spPr>
          <a:xfrm>
            <a:off x="228600" y="0"/>
            <a:ext cx="8686800" cy="516667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l"/>
            <a:r>
              <a:rPr lang="en-US" sz="3200" dirty="0" smtClean="0"/>
              <a:t>Player VS player – appropriately challenging</a:t>
            </a:r>
            <a:endParaRPr lang="en-US" dirty="0"/>
          </a:p>
          <a:p>
            <a:endParaRPr lang="en-US" sz="2400" dirty="0"/>
          </a:p>
          <a:p>
            <a:pPr algn="l"/>
            <a:r>
              <a:rPr lang="en-US" sz="3200" dirty="0" smtClean="0"/>
              <a:t>Play </a:t>
            </a:r>
            <a:r>
              <a:rPr lang="en-US" sz="3200" dirty="0"/>
              <a:t>should ramp up from easy to harder</a:t>
            </a:r>
          </a:p>
          <a:p>
            <a:pPr algn="l"/>
            <a:r>
              <a:rPr lang="en-US" sz="3200" dirty="0" smtClean="0"/>
              <a:t>   - Early </a:t>
            </a:r>
            <a:r>
              <a:rPr lang="en-US" sz="3200" dirty="0"/>
              <a:t>levels are tutorial levels</a:t>
            </a:r>
          </a:p>
          <a:p>
            <a:pPr algn="l"/>
            <a:r>
              <a:rPr lang="en-US" sz="3200" dirty="0"/>
              <a:t> </a:t>
            </a:r>
            <a:r>
              <a:rPr lang="en-US" sz="3200" dirty="0" smtClean="0"/>
              <a:t>  - Feeling </a:t>
            </a:r>
            <a:r>
              <a:rPr lang="en-US" sz="3200" dirty="0"/>
              <a:t>of accomplishment over </a:t>
            </a:r>
            <a:r>
              <a:rPr lang="en-US" sz="3200" dirty="0" smtClean="0"/>
              <a:t>time</a:t>
            </a:r>
          </a:p>
          <a:p>
            <a:pPr algn="l"/>
            <a:r>
              <a:rPr lang="en-US" sz="3200" dirty="0" smtClean="0"/>
              <a:t>Easy </a:t>
            </a:r>
            <a:r>
              <a:rPr lang="en-US" sz="3200" dirty="0"/>
              <a:t>mode crucial for story-focused games</a:t>
            </a:r>
          </a:p>
          <a:p>
            <a:pPr algn="l"/>
            <a:r>
              <a:rPr lang="en-US" sz="3200" dirty="0" smtClean="0"/>
              <a:t>   - Casual </a:t>
            </a:r>
            <a:r>
              <a:rPr lang="en-US" sz="3200" dirty="0"/>
              <a:t>players just want to experience story</a:t>
            </a:r>
          </a:p>
          <a:p>
            <a:pPr algn="l"/>
            <a:r>
              <a:rPr lang="en-US" sz="3200" dirty="0" smtClean="0"/>
              <a:t>   - Should </a:t>
            </a:r>
            <a:r>
              <a:rPr lang="en-US" sz="3200" dirty="0"/>
              <a:t>have “press button to win” mode</a:t>
            </a:r>
          </a:p>
          <a:p>
            <a:pPr algn="l"/>
            <a:r>
              <a:rPr lang="en-US" sz="3200" dirty="0" smtClean="0"/>
              <a:t>Harder </a:t>
            </a:r>
            <a:r>
              <a:rPr lang="en-US" sz="3200" dirty="0"/>
              <a:t>modes should be hard, not boring</a:t>
            </a:r>
            <a:endParaRPr lang="en-GB" altLang="en-US" sz="3200" i="1" dirty="0" smtClean="0"/>
          </a:p>
        </p:txBody>
      </p:sp>
    </p:spTree>
    <p:extLst>
      <p:ext uri="{BB962C8B-B14F-4D97-AF65-F5344CB8AC3E}">
        <p14:creationId xmlns:p14="http://schemas.microsoft.com/office/powerpoint/2010/main" val="3480636023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subTitle" idx="1"/>
          </p:nvPr>
        </p:nvSpPr>
        <p:spPr>
          <a:xfrm>
            <a:off x="228600" y="0"/>
            <a:ext cx="8686800" cy="6311601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l"/>
            <a:r>
              <a:rPr lang="en-US" sz="3600" b="1" dirty="0" smtClean="0"/>
              <a:t>Player VS player – Balanced resources</a:t>
            </a:r>
            <a:endParaRPr lang="en-US" sz="3600" b="1" dirty="0"/>
          </a:p>
          <a:p>
            <a:pPr algn="l"/>
            <a:r>
              <a:rPr lang="en-US" sz="3200" dirty="0" smtClean="0"/>
              <a:t>Sources</a:t>
            </a:r>
            <a:r>
              <a:rPr lang="en-US" sz="3200" dirty="0"/>
              <a:t>: How a resource can increase</a:t>
            </a:r>
          </a:p>
          <a:p>
            <a:pPr algn="l"/>
            <a:r>
              <a:rPr lang="en-US" sz="3200" dirty="0"/>
              <a:t> </a:t>
            </a:r>
            <a:r>
              <a:rPr lang="en-US" sz="3200" dirty="0" smtClean="0"/>
              <a:t> </a:t>
            </a:r>
            <a:r>
              <a:rPr lang="en-US" dirty="0" smtClean="0"/>
              <a:t>- </a:t>
            </a:r>
            <a:r>
              <a:rPr lang="en-US" b="1" dirty="0" smtClean="0"/>
              <a:t>Examples </a:t>
            </a:r>
            <a:r>
              <a:rPr lang="en-US" dirty="0"/>
              <a:t>(player): ammunition clips, health packs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- </a:t>
            </a:r>
            <a:r>
              <a:rPr lang="en-US" b="1" dirty="0" smtClean="0"/>
              <a:t>Example </a:t>
            </a:r>
            <a:r>
              <a:rPr lang="en-US" dirty="0"/>
              <a:t>(external): spawn points</a:t>
            </a:r>
          </a:p>
          <a:p>
            <a:pPr algn="l"/>
            <a:r>
              <a:rPr lang="en-US" sz="3200" dirty="0" smtClean="0"/>
              <a:t>Drains</a:t>
            </a:r>
            <a:r>
              <a:rPr lang="en-US" sz="3200" dirty="0"/>
              <a:t>: How a resource can decrease</a:t>
            </a:r>
          </a:p>
          <a:p>
            <a:pPr algn="l"/>
            <a:r>
              <a:rPr lang="en-US" sz="3200" dirty="0"/>
              <a:t> </a:t>
            </a:r>
            <a:r>
              <a:rPr lang="en-US" sz="3200" dirty="0" smtClean="0"/>
              <a:t> </a:t>
            </a:r>
            <a:r>
              <a:rPr lang="en-US" dirty="0" smtClean="0"/>
              <a:t>- </a:t>
            </a:r>
            <a:r>
              <a:rPr lang="en-US" b="1" dirty="0" smtClean="0"/>
              <a:t>Examples </a:t>
            </a:r>
            <a:r>
              <a:rPr lang="en-US" dirty="0"/>
              <a:t>(player): firing weapon, player damage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- </a:t>
            </a:r>
            <a:r>
              <a:rPr lang="en-US" b="1" dirty="0" smtClean="0"/>
              <a:t>Examples </a:t>
            </a:r>
            <a:r>
              <a:rPr lang="en-US" dirty="0"/>
              <a:t>(external): monster death</a:t>
            </a:r>
          </a:p>
          <a:p>
            <a:pPr algn="l"/>
            <a:r>
              <a:rPr lang="en-US" sz="3200" dirty="0" smtClean="0"/>
              <a:t>Adjust </a:t>
            </a:r>
            <a:r>
              <a:rPr lang="en-US" sz="3200" dirty="0"/>
              <a:t>sources and sinks to “balance” economy</a:t>
            </a:r>
          </a:p>
          <a:p>
            <a:pPr algn="l"/>
            <a:r>
              <a:rPr lang="en-US" sz="3200" dirty="0"/>
              <a:t> </a:t>
            </a:r>
            <a:r>
              <a:rPr lang="en-US" sz="3200" dirty="0" smtClean="0"/>
              <a:t> -  Together</a:t>
            </a:r>
            <a:r>
              <a:rPr lang="en-US" sz="3200" dirty="0"/>
              <a:t>, determine “price” of resource</a:t>
            </a:r>
          </a:p>
          <a:p>
            <a:pPr algn="l"/>
            <a:r>
              <a:rPr lang="en-US" sz="3200" dirty="0"/>
              <a:t> </a:t>
            </a:r>
            <a:r>
              <a:rPr lang="en-US" sz="3200" dirty="0" smtClean="0"/>
              <a:t> - Price </a:t>
            </a:r>
            <a:r>
              <a:rPr lang="en-US" sz="3200" dirty="0"/>
              <a:t>of resource should reflect its “power”</a:t>
            </a:r>
            <a:endParaRPr lang="en-GB" altLang="en-US" sz="3200" i="1" dirty="0" smtClean="0"/>
          </a:p>
        </p:txBody>
      </p:sp>
    </p:spTree>
    <p:extLst>
      <p:ext uri="{BB962C8B-B14F-4D97-AF65-F5344CB8AC3E}">
        <p14:creationId xmlns:p14="http://schemas.microsoft.com/office/powerpoint/2010/main" val="2618165302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63967"/>
            <a:ext cx="9296400" cy="63094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0" dirty="0"/>
              <a:t>Design Problem: Pricing Resources</a:t>
            </a:r>
            <a:endParaRPr lang="en-GB" altLang="en-US" dirty="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557338"/>
            <a:ext cx="8229600" cy="454278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37160" indent="0">
              <a:buNone/>
            </a:pPr>
            <a:r>
              <a:rPr lang="en-US" sz="3600" b="1" dirty="0"/>
              <a:t>Underpricing</a:t>
            </a:r>
          </a:p>
          <a:p>
            <a:pPr marL="13716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- </a:t>
            </a:r>
            <a:r>
              <a:rPr lang="en-US" sz="3600" dirty="0"/>
              <a:t>Cheap, powerful actions</a:t>
            </a:r>
          </a:p>
          <a:p>
            <a:pPr marL="13716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- </a:t>
            </a:r>
            <a:r>
              <a:rPr lang="en-US" sz="3600" dirty="0"/>
              <a:t>Players favor these verbs</a:t>
            </a:r>
          </a:p>
          <a:p>
            <a:pPr marL="13716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-Limits </a:t>
            </a:r>
            <a:r>
              <a:rPr lang="en-US" sz="3600" dirty="0"/>
              <a:t>play variety</a:t>
            </a:r>
          </a:p>
          <a:p>
            <a:pPr marL="137160" indent="0">
              <a:buNone/>
            </a:pPr>
            <a:r>
              <a:rPr lang="en-US" sz="3600" dirty="0" smtClean="0"/>
              <a:t>Examples</a:t>
            </a:r>
            <a:r>
              <a:rPr lang="en-US" sz="3600" dirty="0"/>
              <a:t>:</a:t>
            </a:r>
          </a:p>
          <a:p>
            <a:pPr marL="13716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- </a:t>
            </a:r>
            <a:r>
              <a:rPr lang="en-US" sz="3600" dirty="0"/>
              <a:t>Buff spells in most RPGs</a:t>
            </a:r>
          </a:p>
          <a:p>
            <a:pPr marL="13716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- </a:t>
            </a:r>
            <a:r>
              <a:rPr lang="en-US" sz="3600" i="1" dirty="0"/>
              <a:t>Dragon Age </a:t>
            </a:r>
            <a:r>
              <a:rPr lang="en-US" sz="3600" dirty="0"/>
              <a:t>cold spells</a:t>
            </a:r>
          </a:p>
        </p:txBody>
      </p:sp>
    </p:spTree>
    <p:extLst>
      <p:ext uri="{BB962C8B-B14F-4D97-AF65-F5344CB8AC3E}">
        <p14:creationId xmlns:p14="http://schemas.microsoft.com/office/powerpoint/2010/main" val="3794054220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63967"/>
            <a:ext cx="9296400" cy="63094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0" dirty="0"/>
              <a:t>Design Problem: Pricing Resources</a:t>
            </a:r>
            <a:endParaRPr lang="en-GB" altLang="en-US" dirty="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557338"/>
            <a:ext cx="8229600" cy="454278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37160" indent="0">
              <a:buNone/>
            </a:pPr>
            <a:r>
              <a:rPr lang="en-US" sz="3600" b="1" dirty="0"/>
              <a:t>Overpricing</a:t>
            </a:r>
          </a:p>
          <a:p>
            <a:pPr marL="13716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Expensive</a:t>
            </a:r>
            <a:r>
              <a:rPr lang="en-US" sz="3600" dirty="0"/>
              <a:t>, weak actions</a:t>
            </a:r>
          </a:p>
          <a:p>
            <a:pPr marL="13716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  - Usage </a:t>
            </a:r>
            <a:r>
              <a:rPr lang="en-US" sz="3600" dirty="0"/>
              <a:t>is “penalized</a:t>
            </a:r>
            <a:r>
              <a:rPr lang="en-US" sz="3600" dirty="0" smtClean="0"/>
              <a:t>”</a:t>
            </a:r>
          </a:p>
          <a:p>
            <a:pPr marL="13716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  - </a:t>
            </a:r>
            <a:r>
              <a:rPr lang="en-US" sz="3600" dirty="0"/>
              <a:t>Waste of designers’ time</a:t>
            </a:r>
          </a:p>
          <a:p>
            <a:pPr marL="137160" indent="0">
              <a:buNone/>
            </a:pPr>
            <a:r>
              <a:rPr lang="en-US" sz="3600" dirty="0" smtClean="0"/>
              <a:t>Examples:</a:t>
            </a:r>
          </a:p>
          <a:p>
            <a:pPr marL="13716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- </a:t>
            </a:r>
            <a:r>
              <a:rPr lang="en-US" sz="3600" dirty="0"/>
              <a:t>Shredder ammo in ME2</a:t>
            </a:r>
          </a:p>
          <a:p>
            <a:pPr marL="13716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- </a:t>
            </a:r>
            <a:r>
              <a:rPr lang="en-US" sz="3600" i="1" dirty="0"/>
              <a:t>Raise Dead </a:t>
            </a:r>
            <a:r>
              <a:rPr lang="en-US" sz="3600" dirty="0"/>
              <a:t>in early D&amp;D</a:t>
            </a:r>
          </a:p>
        </p:txBody>
      </p:sp>
    </p:spTree>
    <p:extLst>
      <p:ext uri="{BB962C8B-B14F-4D97-AF65-F5344CB8AC3E}">
        <p14:creationId xmlns:p14="http://schemas.microsoft.com/office/powerpoint/2010/main" val="450542621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subTitle" idx="1"/>
          </p:nvPr>
        </p:nvSpPr>
        <p:spPr>
          <a:xfrm>
            <a:off x="228600" y="0"/>
            <a:ext cx="8686800" cy="5966891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l"/>
            <a:r>
              <a:rPr lang="en-US" sz="3600" b="1" dirty="0" smtClean="0"/>
              <a:t>Player VS player – Fairness</a:t>
            </a:r>
            <a:endParaRPr lang="en-US" sz="3600" b="1" dirty="0"/>
          </a:p>
          <a:p>
            <a:pPr algn="l"/>
            <a:endParaRPr lang="en-US" sz="3200" dirty="0" smtClean="0"/>
          </a:p>
          <a:p>
            <a:pPr algn="l"/>
            <a:r>
              <a:rPr lang="en-US" sz="3200" dirty="0" smtClean="0"/>
              <a:t>Symmetric</a:t>
            </a:r>
            <a:r>
              <a:rPr lang="en-US" sz="3200" dirty="0"/>
              <a:t>: have same start position &amp; </a:t>
            </a:r>
            <a:r>
              <a:rPr lang="en-US" sz="3200" dirty="0" smtClean="0"/>
              <a:t>rules</a:t>
            </a:r>
          </a:p>
          <a:p>
            <a:pPr algn="l"/>
            <a:r>
              <a:rPr lang="en-US" sz="3200" dirty="0"/>
              <a:t> </a:t>
            </a:r>
            <a:r>
              <a:rPr lang="en-US" sz="3200" dirty="0" smtClean="0"/>
              <a:t> - Easiest </a:t>
            </a:r>
            <a:r>
              <a:rPr lang="en-US" sz="3200" dirty="0"/>
              <a:t>way to achieve fairness</a:t>
            </a:r>
          </a:p>
          <a:p>
            <a:pPr algn="l"/>
            <a:r>
              <a:rPr lang="en-US" sz="3200" dirty="0"/>
              <a:t> </a:t>
            </a:r>
            <a:r>
              <a:rPr lang="en-US" sz="3200" dirty="0" smtClean="0"/>
              <a:t> - </a:t>
            </a:r>
            <a:r>
              <a:rPr lang="en-US" sz="3200" b="1" dirty="0" smtClean="0"/>
              <a:t>Examples</a:t>
            </a:r>
            <a:r>
              <a:rPr lang="en-US" sz="3200" dirty="0"/>
              <a:t>: Chess, monopoly, </a:t>
            </a:r>
            <a:r>
              <a:rPr lang="en-US" sz="3200" i="1" dirty="0"/>
              <a:t>Warcraft </a:t>
            </a:r>
            <a:r>
              <a:rPr lang="en-US" sz="3200" i="1" dirty="0" smtClean="0"/>
              <a:t>II</a:t>
            </a:r>
            <a:endParaRPr lang="en-US" sz="3200" i="1" dirty="0"/>
          </a:p>
          <a:p>
            <a:pPr algn="l"/>
            <a:r>
              <a:rPr lang="en-US" sz="3200" dirty="0" err="1" smtClean="0"/>
              <a:t>Assymetric</a:t>
            </a:r>
            <a:r>
              <a:rPr lang="en-US" sz="3200" dirty="0"/>
              <a:t>: start &amp; play with different rules</a:t>
            </a:r>
          </a:p>
          <a:p>
            <a:pPr algn="l"/>
            <a:r>
              <a:rPr lang="en-US" sz="3200" dirty="0"/>
              <a:t> </a:t>
            </a:r>
            <a:r>
              <a:rPr lang="en-US" sz="3200" dirty="0" smtClean="0"/>
              <a:t> - Fairness </a:t>
            </a:r>
            <a:r>
              <a:rPr lang="en-US" sz="3200" dirty="0"/>
              <a:t>harder, but more interesting</a:t>
            </a:r>
          </a:p>
          <a:p>
            <a:pPr algn="l"/>
            <a:r>
              <a:rPr lang="en-US" sz="3200" dirty="0"/>
              <a:t> </a:t>
            </a:r>
            <a:r>
              <a:rPr lang="en-US" sz="3200" dirty="0" smtClean="0"/>
              <a:t> - </a:t>
            </a:r>
            <a:r>
              <a:rPr lang="en-US" sz="3200" b="1" dirty="0" smtClean="0"/>
              <a:t>Examples</a:t>
            </a:r>
            <a:r>
              <a:rPr lang="en-US" sz="3200" dirty="0"/>
              <a:t>: Fox &amp; Geese, </a:t>
            </a:r>
            <a:endParaRPr lang="en-US" sz="3200" dirty="0" smtClean="0"/>
          </a:p>
          <a:p>
            <a:pPr algn="l"/>
            <a:r>
              <a:rPr lang="en-US" sz="3200" i="1" dirty="0"/>
              <a:t> </a:t>
            </a:r>
            <a:r>
              <a:rPr lang="en-US" sz="3200" i="1" dirty="0" smtClean="0"/>
              <a:t>  </a:t>
            </a:r>
            <a:r>
              <a:rPr lang="en-US" sz="3200" i="1" dirty="0" err="1" smtClean="0"/>
              <a:t>Starcraft</a:t>
            </a:r>
            <a:endParaRPr lang="en-US" sz="3200" i="1" dirty="0"/>
          </a:p>
          <a:p>
            <a:pPr algn="l"/>
            <a:r>
              <a:rPr lang="en-US" sz="3200" dirty="0" smtClean="0"/>
              <a:t>Requires </a:t>
            </a:r>
            <a:r>
              <a:rPr lang="en-US" sz="3200" dirty="0"/>
              <a:t>user testing</a:t>
            </a:r>
            <a:endParaRPr lang="en-GB" altLang="en-US" sz="3200" i="1" dirty="0" smtClean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55" y="4435169"/>
            <a:ext cx="3375723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01071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subTitle" idx="1"/>
          </p:nvPr>
        </p:nvSpPr>
        <p:spPr>
          <a:xfrm>
            <a:off x="228600" y="0"/>
            <a:ext cx="8686800" cy="7050264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l"/>
            <a:r>
              <a:rPr lang="en-US" sz="3600" b="1" dirty="0" smtClean="0"/>
              <a:t>Player VS player – Pacing</a:t>
            </a:r>
            <a:endParaRPr lang="en-US" sz="3600" b="1" dirty="0"/>
          </a:p>
          <a:p>
            <a:pPr algn="l"/>
            <a:endParaRPr lang="en-US" sz="3200" dirty="0" smtClean="0"/>
          </a:p>
          <a:p>
            <a:pPr algn="l"/>
            <a:r>
              <a:rPr lang="en-US" sz="3200" dirty="0" smtClean="0"/>
              <a:t>Pacing </a:t>
            </a:r>
            <a:r>
              <a:rPr lang="en-US" sz="3200" dirty="0"/>
              <a:t>is a function of feedback</a:t>
            </a:r>
          </a:p>
          <a:p>
            <a:pPr algn="l"/>
            <a:r>
              <a:rPr lang="en-US" sz="3200" dirty="0" smtClean="0"/>
              <a:t>.</a:t>
            </a:r>
            <a:r>
              <a:rPr lang="en-US" sz="3200" b="1" dirty="0" smtClean="0"/>
              <a:t>Positive </a:t>
            </a:r>
            <a:r>
              <a:rPr lang="en-US" sz="3200" b="1" dirty="0"/>
              <a:t>feedback</a:t>
            </a:r>
            <a:r>
              <a:rPr lang="en-US" sz="3200" dirty="0"/>
              <a:t>: rewards player successes</a:t>
            </a:r>
          </a:p>
          <a:p>
            <a:pPr algn="l"/>
            <a:r>
              <a:rPr lang="en-US" sz="3200" dirty="0" smtClean="0"/>
              <a:t>.</a:t>
            </a:r>
            <a:r>
              <a:rPr lang="en-US" sz="3200" b="1" dirty="0" smtClean="0"/>
              <a:t>Negative </a:t>
            </a:r>
            <a:r>
              <a:rPr lang="en-US" sz="3200" b="1" dirty="0"/>
              <a:t>feedback</a:t>
            </a:r>
            <a:r>
              <a:rPr lang="en-US" sz="3200" dirty="0"/>
              <a:t>: punishes player successes</a:t>
            </a:r>
          </a:p>
          <a:p>
            <a:pPr algn="l"/>
            <a:r>
              <a:rPr lang="en-US" sz="3200" dirty="0" smtClean="0"/>
              <a:t>Positive </a:t>
            </a:r>
            <a:r>
              <a:rPr lang="en-US" sz="3200" dirty="0"/>
              <a:t>feedback leads to snowballing</a:t>
            </a:r>
          </a:p>
          <a:p>
            <a:pPr algn="l"/>
            <a:r>
              <a:rPr lang="en-US" sz="3200" dirty="0" smtClean="0"/>
              <a:t>.Once </a:t>
            </a:r>
            <a:r>
              <a:rPr lang="en-US" sz="3200" dirty="0"/>
              <a:t>player gets ahead, hard to catch up</a:t>
            </a:r>
          </a:p>
          <a:p>
            <a:pPr algn="l"/>
            <a:r>
              <a:rPr lang="en-US" sz="3200" dirty="0" smtClean="0"/>
              <a:t>.Opponent </a:t>
            </a:r>
            <a:r>
              <a:rPr lang="en-US" sz="3200" dirty="0"/>
              <a:t>will quit early (redefine loss, victory)</a:t>
            </a:r>
          </a:p>
          <a:p>
            <a:pPr algn="l"/>
            <a:r>
              <a:rPr lang="en-US" sz="3200" dirty="0" smtClean="0"/>
              <a:t>Negative </a:t>
            </a:r>
            <a:r>
              <a:rPr lang="en-US" sz="3200" dirty="0"/>
              <a:t>feedback leads to stalemate</a:t>
            </a:r>
          </a:p>
          <a:p>
            <a:pPr algn="l"/>
            <a:r>
              <a:rPr lang="en-US" sz="3200" dirty="0" smtClean="0"/>
              <a:t>.Game </a:t>
            </a:r>
            <a:r>
              <a:rPr lang="en-US" sz="3200" dirty="0"/>
              <a:t>goes on forever without a winner</a:t>
            </a:r>
          </a:p>
          <a:p>
            <a:pPr algn="l"/>
            <a:r>
              <a:rPr lang="en-US" sz="3200" dirty="0" smtClean="0"/>
              <a:t>.Even </a:t>
            </a:r>
            <a:r>
              <a:rPr lang="en-US" sz="3200" dirty="0"/>
              <a:t>worse, winner may feel arbitrary</a:t>
            </a:r>
            <a:endParaRPr lang="en-GB" altLang="en-US" sz="3200" i="1" dirty="0" smtClean="0"/>
          </a:p>
        </p:txBody>
      </p:sp>
    </p:spTree>
    <p:extLst>
      <p:ext uri="{BB962C8B-B14F-4D97-AF65-F5344CB8AC3E}">
        <p14:creationId xmlns:p14="http://schemas.microsoft.com/office/powerpoint/2010/main" val="4014554897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subTitle" idx="1"/>
          </p:nvPr>
        </p:nvSpPr>
        <p:spPr>
          <a:xfrm>
            <a:off x="228600" y="0"/>
            <a:ext cx="8686800" cy="5966891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l"/>
            <a:r>
              <a:rPr lang="en-US" sz="3600" b="1" dirty="0" smtClean="0"/>
              <a:t>Player VS player – Politics</a:t>
            </a:r>
            <a:endParaRPr lang="en-US" sz="3600" b="1" dirty="0"/>
          </a:p>
          <a:p>
            <a:pPr algn="l"/>
            <a:endParaRPr lang="en-US" sz="3200" dirty="0" smtClean="0"/>
          </a:p>
          <a:p>
            <a:pPr algn="l"/>
            <a:r>
              <a:rPr lang="en-US" sz="3200" dirty="0" smtClean="0"/>
              <a:t>Politics </a:t>
            </a:r>
            <a:r>
              <a:rPr lang="en-US" sz="3200" dirty="0"/>
              <a:t>occur from </a:t>
            </a:r>
            <a:r>
              <a:rPr lang="en-US" sz="3200" b="1" dirty="0"/>
              <a:t>player alliances</a:t>
            </a:r>
          </a:p>
          <a:p>
            <a:pPr algn="l"/>
            <a:r>
              <a:rPr lang="en-US" sz="3200" dirty="0" smtClean="0"/>
              <a:t>.Players </a:t>
            </a:r>
            <a:r>
              <a:rPr lang="en-US" sz="3200" dirty="0"/>
              <a:t>“gang up” against an opponent</a:t>
            </a:r>
          </a:p>
          <a:p>
            <a:pPr algn="l"/>
            <a:r>
              <a:rPr lang="en-US" sz="3200" dirty="0" smtClean="0"/>
              <a:t>Problem </a:t>
            </a:r>
            <a:r>
              <a:rPr lang="en-US" sz="3200" dirty="0"/>
              <a:t>with politics</a:t>
            </a:r>
          </a:p>
          <a:p>
            <a:pPr algn="l"/>
            <a:r>
              <a:rPr lang="en-US" sz="3200" dirty="0" smtClean="0"/>
              <a:t>.Turns </a:t>
            </a:r>
            <a:r>
              <a:rPr lang="en-US" sz="3200" dirty="0"/>
              <a:t>the game into a form of “voting”</a:t>
            </a:r>
          </a:p>
          <a:p>
            <a:pPr algn="l"/>
            <a:r>
              <a:rPr lang="en-US" sz="3200" dirty="0" smtClean="0"/>
              <a:t>.Winner </a:t>
            </a:r>
            <a:r>
              <a:rPr lang="en-US" sz="3200" dirty="0"/>
              <a:t>a matter of popularity, not skill</a:t>
            </a:r>
          </a:p>
          <a:p>
            <a:pPr algn="l"/>
            <a:r>
              <a:rPr lang="en-US" sz="3200" dirty="0" smtClean="0"/>
              <a:t>What </a:t>
            </a:r>
            <a:r>
              <a:rPr lang="en-US" sz="3200" dirty="0"/>
              <a:t>games are susceptible to politics?</a:t>
            </a:r>
          </a:p>
          <a:p>
            <a:pPr algn="l"/>
            <a:r>
              <a:rPr lang="en-US" sz="3200" dirty="0" smtClean="0"/>
              <a:t>.Game </a:t>
            </a:r>
            <a:r>
              <a:rPr lang="en-US" sz="3200" dirty="0"/>
              <a:t>must support more than two players</a:t>
            </a:r>
          </a:p>
          <a:p>
            <a:pPr algn="l"/>
            <a:r>
              <a:rPr lang="en-US" sz="3200" dirty="0" smtClean="0"/>
              <a:t>.Game </a:t>
            </a:r>
            <a:r>
              <a:rPr lang="en-US" sz="3200" dirty="0"/>
              <a:t>must allow resource sharing</a:t>
            </a:r>
            <a:endParaRPr lang="en-GB" altLang="en-US" sz="3200" i="1" dirty="0" smtClean="0"/>
          </a:p>
        </p:txBody>
      </p:sp>
    </p:spTree>
    <p:extLst>
      <p:ext uri="{BB962C8B-B14F-4D97-AF65-F5344CB8AC3E}">
        <p14:creationId xmlns:p14="http://schemas.microsoft.com/office/powerpoint/2010/main" val="2721482827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171</TotalTime>
  <Words>1617</Words>
  <Application>Microsoft Office PowerPoint</Application>
  <PresentationFormat>On-screen Show (4:3)</PresentationFormat>
  <Paragraphs>233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Times New Roman</vt:lpstr>
      <vt:lpstr>Apex</vt:lpstr>
      <vt:lpstr>Balance   Week 6</vt:lpstr>
      <vt:lpstr>PowerPoint Presentation</vt:lpstr>
      <vt:lpstr>PowerPoint Presentation</vt:lpstr>
      <vt:lpstr>PowerPoint Presentation</vt:lpstr>
      <vt:lpstr>Design Problem: Pricing Resources</vt:lpstr>
      <vt:lpstr>Design Problem: Pricing Resources</vt:lpstr>
      <vt:lpstr>PowerPoint Presentation</vt:lpstr>
      <vt:lpstr>PowerPoint Presentation</vt:lpstr>
      <vt:lpstr>PowerPoint Presentation</vt:lpstr>
      <vt:lpstr>Approaches to Game Balance</vt:lpstr>
      <vt:lpstr>Approaches to Game Balance</vt:lpstr>
      <vt:lpstr>Game Theory</vt:lpstr>
      <vt:lpstr>Prisoner’s Dilemma</vt:lpstr>
      <vt:lpstr>Prisoner’s Dilemma</vt:lpstr>
      <vt:lpstr>Game Theory for Game Balance</vt:lpstr>
      <vt:lpstr>Game Theory for Game Balance</vt:lpstr>
      <vt:lpstr>Game Theory for Game Balance</vt:lpstr>
      <vt:lpstr>Game Theory for Game Balance</vt:lpstr>
      <vt:lpstr>Starcraft Balance</vt:lpstr>
      <vt:lpstr>Fighting game balance</vt:lpstr>
      <vt:lpstr>Game Theory and Computer Games</vt:lpstr>
      <vt:lpstr>Game Trees</vt:lpstr>
      <vt:lpstr> </vt:lpstr>
      <vt:lpstr>PowerPoint Presentation</vt:lpstr>
      <vt:lpstr>Making a “fun” racing game</vt:lpstr>
      <vt:lpstr>How do we cheat well?</vt:lpstr>
      <vt:lpstr>Dynamic Difficulty Adjustment</vt:lpstr>
      <vt:lpstr>Risks of DDA approaches</vt:lpstr>
      <vt:lpstr>Players use the Rules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Serious Games Canada/ Jeux  Serieux  Canada</dc:title>
  <dc:subject>Serious Games at GDC</dc:subject>
  <dc:creator>J. Parker / L. Shyba</dc:creator>
  <cp:lastModifiedBy>jim</cp:lastModifiedBy>
  <cp:revision>12</cp:revision>
  <dcterms:modified xsi:type="dcterms:W3CDTF">2014-12-01T01:04:37Z</dcterms:modified>
  <cp:category>Promotional</cp:category>
</cp:coreProperties>
</file>